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6"/>
  </p:notesMasterIdLst>
  <p:sldIdLst>
    <p:sldId id="259" r:id="rId5"/>
  </p:sldIdLst>
  <p:sldSz cx="43891200" cy="32918400"/>
  <p:notesSz cx="6858000" cy="9144000"/>
  <p:defaultTextStyle>
    <a:defPPr>
      <a:defRPr lang="en-US"/>
    </a:defPPr>
    <a:lvl1pPr algn="l" defTabSz="2193925" rtl="0" eaLnBrk="0" fontAlgn="base" hangingPunct="0">
      <a:spcBef>
        <a:spcPct val="0"/>
      </a:spcBef>
      <a:spcAft>
        <a:spcPct val="0"/>
      </a:spcAft>
      <a:defRPr sz="86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2193925" indent="-1736725" algn="l" defTabSz="2193925" rtl="0" eaLnBrk="0" fontAlgn="base" hangingPunct="0">
      <a:spcBef>
        <a:spcPct val="0"/>
      </a:spcBef>
      <a:spcAft>
        <a:spcPct val="0"/>
      </a:spcAft>
      <a:defRPr sz="86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4387850" indent="-3473450" algn="l" defTabSz="2193925" rtl="0" eaLnBrk="0" fontAlgn="base" hangingPunct="0">
      <a:spcBef>
        <a:spcPct val="0"/>
      </a:spcBef>
      <a:spcAft>
        <a:spcPct val="0"/>
      </a:spcAft>
      <a:defRPr sz="86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6583363" indent="-5211763" algn="l" defTabSz="2193925" rtl="0" eaLnBrk="0" fontAlgn="base" hangingPunct="0">
      <a:spcBef>
        <a:spcPct val="0"/>
      </a:spcBef>
      <a:spcAft>
        <a:spcPct val="0"/>
      </a:spcAft>
      <a:defRPr sz="86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8777288" indent="-6948488" algn="l" defTabSz="2193925" rtl="0" eaLnBrk="0" fontAlgn="base" hangingPunct="0">
      <a:spcBef>
        <a:spcPct val="0"/>
      </a:spcBef>
      <a:spcAft>
        <a:spcPct val="0"/>
      </a:spcAft>
      <a:defRPr sz="86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86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86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86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86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2C2B"/>
    <a:srgbClr val="9A834E"/>
    <a:srgbClr val="AFAFAF"/>
    <a:srgbClr val="A68A43"/>
    <a:srgbClr val="501214"/>
    <a:srgbClr val="521A1B"/>
    <a:srgbClr val="7C5230"/>
    <a:srgbClr val="E6E6E6"/>
    <a:srgbClr val="C5D200"/>
    <a:srgbClr val="5AB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22" autoAdjust="0"/>
    <p:restoredTop sz="94660"/>
  </p:normalViewPr>
  <p:slideViewPr>
    <p:cSldViewPr snapToObjects="1" showGuides="1">
      <p:cViewPr varScale="1">
        <p:scale>
          <a:sx n="24" d="100"/>
          <a:sy n="24" d="100"/>
        </p:scale>
        <p:origin x="1938" y="120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an, Dylan" userId="S::d_d146@txstate.edu::adbac466-fa95-4afb-9c5b-9178f8422340" providerId="AD" clId="Web-{61C7FFB6-CC68-6499-B656-553094B1236B}"/>
    <pc:docChg chg="modSld">
      <pc:chgData name="Dean, Dylan" userId="S::d_d146@txstate.edu::adbac466-fa95-4afb-9c5b-9178f8422340" providerId="AD" clId="Web-{61C7FFB6-CC68-6499-B656-553094B1236B}" dt="2018-11-30T23:27:34.740" v="1" actId="1076"/>
      <pc:docMkLst>
        <pc:docMk/>
      </pc:docMkLst>
      <pc:sldChg chg="modSp">
        <pc:chgData name="Dean, Dylan" userId="S::d_d146@txstate.edu::adbac466-fa95-4afb-9c5b-9178f8422340" providerId="AD" clId="Web-{61C7FFB6-CC68-6499-B656-553094B1236B}" dt="2018-11-30T23:27:34.740" v="1" actId="1076"/>
        <pc:sldMkLst>
          <pc:docMk/>
          <pc:sldMk cId="259801287" sldId="259"/>
        </pc:sldMkLst>
        <pc:picChg chg="mod">
          <ac:chgData name="Dean, Dylan" userId="S::d_d146@txstate.edu::adbac466-fa95-4afb-9c5b-9178f8422340" providerId="AD" clId="Web-{61C7FFB6-CC68-6499-B656-553094B1236B}" dt="2018-11-30T23:27:34.740" v="1" actId="1076"/>
          <ac:picMkLst>
            <pc:docMk/>
            <pc:sldMk cId="259801287" sldId="259"/>
            <ac:picMk id="54" creationId="{D6B26A0C-7940-45DB-92A7-51F3ED7CF538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jpeg>
</file>

<file path=ppt/media/image10.PNG>
</file>

<file path=ppt/media/image11.jpeg>
</file>

<file path=ppt/media/image12.png>
</file>

<file path=ppt/media/image13.svg>
</file>

<file path=ppt/media/image2.png>
</file>

<file path=ppt/media/image3.png>
</file>

<file path=ppt/media/image4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2ED30F4-0701-4EEB-8558-7A8AD8DB9E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680301-19C9-4F4D-A08D-BA34D914532D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7D63C1E4-EDA3-4DB8-AE46-982C3130CA10}" type="datetime1">
              <a:rPr lang="en-US" altLang="en-US"/>
              <a:pPr>
                <a:defRPr/>
              </a:pPr>
              <a:t>11/30/2018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B930D6FD-273A-4EE3-B3CF-E13CBC96C9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B3D4B1D4-C7AC-45CC-8BD5-032DC51A8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7B1DD3-F395-4421-A795-5DA1760DA71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AF31C7-5C20-435C-A7A8-9A16C0B8BA6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DC01D132-3374-412D-9E32-105B72D2839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01982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pitchFamily="-108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>
            <a:extLst>
              <a:ext uri="{FF2B5EF4-FFF2-40B4-BE49-F238E27FC236}">
                <a16:creationId xmlns:a16="http://schemas.microsoft.com/office/drawing/2014/main" id="{1088DBBD-3400-48C9-B12C-DFA100F09B1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Notes Placeholder 2">
            <a:extLst>
              <a:ext uri="{FF2B5EF4-FFF2-40B4-BE49-F238E27FC236}">
                <a16:creationId xmlns:a16="http://schemas.microsoft.com/office/drawing/2014/main" id="{A91A9777-0573-419D-A975-9B6C917373C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14340" name="Slide Number Placeholder 3">
            <a:extLst>
              <a:ext uri="{FF2B5EF4-FFF2-40B4-BE49-F238E27FC236}">
                <a16:creationId xmlns:a16="http://schemas.microsoft.com/office/drawing/2014/main" id="{CA19AB85-CEBC-4403-8B48-4D2FDE8C17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21939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21939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21939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21939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F344304-B5D3-4FDC-A197-FA6F90484257}" type="slidenum">
              <a:rPr lang="en-US" altLang="en-US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65208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7625"/>
            <a:ext cx="39503350" cy="54864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0" y="0"/>
            <a:ext cx="43891200" cy="32918400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6" name="Content Placeholder 35"/>
          <p:cNvSpPr>
            <a:spLocks noGrp="1"/>
          </p:cNvSpPr>
          <p:nvPr>
            <p:ph sz="quarter" idx="11"/>
          </p:nvPr>
        </p:nvSpPr>
        <p:spPr>
          <a:xfrm>
            <a:off x="0" y="0"/>
            <a:ext cx="43891200" cy="33299400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47264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7625"/>
            <a:ext cx="39503350" cy="54864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3925" y="7680325"/>
            <a:ext cx="39503350" cy="217249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619C94-55F9-4840-83FD-ED560E6F3A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193925" y="30510163"/>
            <a:ext cx="10242550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64890352-207E-48E0-A787-AB412771032F}" type="datetime1">
              <a:rPr lang="en-US" altLang="en-US"/>
              <a:pPr>
                <a:defRPr/>
              </a:pPr>
              <a:t>11/30/2018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837B8-11F6-4F23-B50B-0FADB0CAC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95525" y="30510163"/>
            <a:ext cx="13900150" cy="175260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DAE68-04B3-4276-B53C-3F72A2603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454725" y="30510163"/>
            <a:ext cx="10242550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DF9882EF-D318-41A3-BFD1-6330FC507D1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20854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742905" y="6324600"/>
            <a:ext cx="47404018" cy="134820662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0843" y="6324600"/>
            <a:ext cx="141480542" cy="13482066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9E072-0900-4E2D-9E47-0E54ADC631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193925" y="30510163"/>
            <a:ext cx="10242550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FB1CC52E-EED9-4778-8615-B86DBED1E62E}" type="datetime1">
              <a:rPr lang="en-US" altLang="en-US"/>
              <a:pPr>
                <a:defRPr/>
              </a:pPr>
              <a:t>11/30/2018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DCCA5-B289-47E8-8690-B88D32A30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95525" y="30510163"/>
            <a:ext cx="13900150" cy="175260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C72F3-5E79-4CAA-93C0-54DD5986F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454725" y="30510163"/>
            <a:ext cx="10242550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23AED44D-465A-4D4C-8035-A1F5E87B116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92954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7625"/>
            <a:ext cx="39503350" cy="54864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3925" y="7680325"/>
            <a:ext cx="39503350" cy="217249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9214F9-83A7-40AA-94F5-FEC4B91963E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193925" y="30510163"/>
            <a:ext cx="10242550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157E2E29-B90A-4B59-AD92-A06A28EDDB51}" type="datetime1">
              <a:rPr lang="en-US" altLang="en-US"/>
              <a:pPr>
                <a:defRPr/>
              </a:pPr>
              <a:t>11/30/2018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39181-442D-4BF9-AD8D-090644979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95525" y="30510163"/>
            <a:ext cx="13900150" cy="175260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D2E73F-8348-40E7-8C0F-B3B46C6FD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454725" y="30510163"/>
            <a:ext cx="10242550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BE42EDF6-FFE6-492E-8283-D8D2AA310BE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24438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22"/>
            <a:ext cx="37307520" cy="6537960"/>
          </a:xfrm>
          <a:prstGeom prst="rect">
            <a:avLst/>
          </a:prstGeo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5"/>
            <a:ext cx="37307520" cy="720089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66715D-4EAC-4605-B37E-F86D3F048A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193925" y="30510163"/>
            <a:ext cx="10242550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275B5A6B-6CA7-4C8E-A046-2BAF6180D62D}" type="datetime1">
              <a:rPr lang="en-US" altLang="en-US"/>
              <a:pPr>
                <a:defRPr/>
              </a:pPr>
              <a:t>11/30/2018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D11EBC-5E87-4B53-AB82-886FD9702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95525" y="30510163"/>
            <a:ext cx="13900150" cy="175260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AC4271-8182-4BCC-88E4-130F3D183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454725" y="30510163"/>
            <a:ext cx="10242550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727132E5-004E-4859-9E64-E9417D37DD0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7561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34800" y="0"/>
            <a:ext cx="39503350" cy="54864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30842" y="36865560"/>
            <a:ext cx="94442280" cy="10427970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704642" y="36865560"/>
            <a:ext cx="94442280" cy="10427970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EAF9C730-49BA-47A7-AED6-8A4F60CA2A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193925" y="30510163"/>
            <a:ext cx="10242550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E036C3FC-041F-4FD3-8885-EE69599B89DF}" type="datetime1">
              <a:rPr lang="en-US" altLang="en-US"/>
              <a:pPr>
                <a:defRPr/>
              </a:pPr>
              <a:t>11/30/2018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BD7ECEF-A7D6-4E9A-B934-5A047D168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5948600" y="39014400"/>
            <a:ext cx="13900150" cy="175260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B8D71A5-E42D-4950-A888-543514EFE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29489400" y="39014400"/>
            <a:ext cx="10242550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2BA2E691-10F5-49BB-956D-286D4DA05F8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61731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2"/>
            <a:ext cx="19392902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0"/>
            <a:ext cx="19392902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7368542"/>
            <a:ext cx="19400520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0439400"/>
            <a:ext cx="19400520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1A8D4D94-D785-482A-B352-1F48D05BCF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193925" y="30510163"/>
            <a:ext cx="10242550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5E2969BC-1A59-48C5-B249-A572725E0480}" type="datetime1">
              <a:rPr lang="en-US" altLang="en-US"/>
              <a:pPr>
                <a:defRPr/>
              </a:pPr>
              <a:t>11/30/2018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3B7B01F-7220-44FF-831D-64E8EBA16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95525" y="30510163"/>
            <a:ext cx="13900150" cy="175260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F78A64A-5A15-4D9C-B662-8A545AE94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454725" y="30510163"/>
            <a:ext cx="10242550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7CCCA790-6846-42B4-97E8-6FAFA9864E8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1406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7625"/>
            <a:ext cx="39503350" cy="54864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BEAAB66-46A3-4491-9BE3-6F38A49AC2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193925" y="30510163"/>
            <a:ext cx="10242550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4089A90D-2A95-4C31-B9D7-25C24165685F}" type="datetime1">
              <a:rPr lang="en-US" altLang="en-US"/>
              <a:pPr>
                <a:defRPr/>
              </a:pPr>
              <a:t>11/30/2018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419A83-E541-44BC-A276-6F51DBD07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95525" y="30510163"/>
            <a:ext cx="13900150" cy="175260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39CB1A8-DD57-4912-98A0-E39D50C5C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454725" y="30510163"/>
            <a:ext cx="10242550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E03BC82C-8747-4F76-A5EF-02ED92EBCF1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7829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DE9133E-0B46-4383-80D1-65D604B6B2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193925" y="30510163"/>
            <a:ext cx="10242550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66F52A40-6F17-4B7B-96DC-FC52C2D3783E}" type="datetime1">
              <a:rPr lang="en-US" altLang="en-US"/>
              <a:pPr>
                <a:defRPr/>
              </a:pPr>
              <a:t>11/30/2018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A012AA1-8FB3-47E9-812E-71FE9991C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95525" y="30510163"/>
            <a:ext cx="13900150" cy="175260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DBD0B9E-5D56-4C30-8914-9376B996E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454725" y="30510163"/>
            <a:ext cx="10242550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5B9FD2E4-2674-464D-B2DC-3E44E1ADB02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54053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2" cy="5577840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3"/>
            <a:ext cx="24536400" cy="28094942"/>
          </a:xfrm>
          <a:prstGeom prst="rect">
            <a:avLst/>
          </a:prstGeo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2" cy="225171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BB9C846-4B7D-411C-9939-F8126DF82F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193925" y="30510163"/>
            <a:ext cx="10242550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7993528E-6CC5-4A6A-88FB-F1F4AD0CC11B}" type="datetime1">
              <a:rPr lang="en-US" altLang="en-US"/>
              <a:pPr>
                <a:defRPr/>
              </a:pPr>
              <a:t>11/30/2018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E84ED41-09B0-44B9-8FA8-80E0DD8C8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95525" y="30510163"/>
            <a:ext cx="13900150" cy="175260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ACFF5DE-E56A-4914-BCE6-530B80974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454725" y="30510163"/>
            <a:ext cx="10242550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1839AF51-0805-4CB2-B682-47C38F23E40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76497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3042880"/>
            <a:ext cx="26334720" cy="2720342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2941320"/>
            <a:ext cx="26334720" cy="1975104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25763222"/>
            <a:ext cx="26334720" cy="3863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6B8DC77-531A-4200-97ED-F711621548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193925" y="30510163"/>
            <a:ext cx="10242550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EF3BD564-506E-4E4E-A2FA-614D18E81D68}" type="datetime1">
              <a:rPr lang="en-US" altLang="en-US"/>
              <a:pPr>
                <a:defRPr/>
              </a:pPr>
              <a:t>11/30/2018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A612CB5-E657-4E45-B700-FBC741FCF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95525" y="30510163"/>
            <a:ext cx="13900150" cy="175260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A4EBA6E-C712-488F-BCFF-55F87EDFF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454725" y="30510163"/>
            <a:ext cx="10242550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EFA2FD8C-8DEE-408A-9602-8165FD156A3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6956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6">
            <a:extLst>
              <a:ext uri="{FF2B5EF4-FFF2-40B4-BE49-F238E27FC236}">
                <a16:creationId xmlns:a16="http://schemas.microsoft.com/office/drawing/2014/main" id="{C8228829-13D3-4EA8-9A56-7E1821AD15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52" r="23148" b="35704"/>
          <a:stretch>
            <a:fillRect/>
          </a:stretch>
        </p:blipFill>
        <p:spPr bwMode="auto">
          <a:xfrm>
            <a:off x="0" y="0"/>
            <a:ext cx="44043600" cy="3307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00" r:id="rId4"/>
    <p:sldLayoutId id="2147483801" r:id="rId5"/>
    <p:sldLayoutId id="2147483802" r:id="rId6"/>
    <p:sldLayoutId id="2147483803" r:id="rId7"/>
    <p:sldLayoutId id="2147483804" r:id="rId8"/>
    <p:sldLayoutId id="2147483805" r:id="rId9"/>
    <p:sldLayoutId id="2147483806" r:id="rId10"/>
    <p:sldLayoutId id="2147483807" r:id="rId11"/>
  </p:sldLayoutIdLst>
  <p:txStyles>
    <p:titleStyle>
      <a:lvl1pPr algn="ctr" defTabSz="2193925" rtl="0" eaLnBrk="0" fontAlgn="base" hangingPunct="0">
        <a:spcBef>
          <a:spcPct val="0"/>
        </a:spcBef>
        <a:spcAft>
          <a:spcPct val="0"/>
        </a:spcAft>
        <a:defRPr sz="211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pitchFamily="-108" charset="-128"/>
        </a:defRPr>
      </a:lvl1pPr>
      <a:lvl2pPr algn="ctr" defTabSz="2193925" rtl="0" eaLnBrk="0" fontAlgn="base" hangingPunct="0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MS PGothic" panose="020B0600070205080204" pitchFamily="34" charset="-128"/>
          <a:cs typeface="ＭＳ Ｐゴシック" pitchFamily="-108" charset="-128"/>
        </a:defRPr>
      </a:lvl2pPr>
      <a:lvl3pPr algn="ctr" defTabSz="2193925" rtl="0" eaLnBrk="0" fontAlgn="base" hangingPunct="0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MS PGothic" panose="020B0600070205080204" pitchFamily="34" charset="-128"/>
          <a:cs typeface="ＭＳ Ｐゴシック" pitchFamily="-108" charset="-128"/>
        </a:defRPr>
      </a:lvl3pPr>
      <a:lvl4pPr algn="ctr" defTabSz="2193925" rtl="0" eaLnBrk="0" fontAlgn="base" hangingPunct="0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MS PGothic" panose="020B0600070205080204" pitchFamily="34" charset="-128"/>
          <a:cs typeface="ＭＳ Ｐゴシック" pitchFamily="-108" charset="-128"/>
        </a:defRPr>
      </a:lvl4pPr>
      <a:lvl5pPr algn="ctr" defTabSz="2193925" rtl="0" eaLnBrk="0" fontAlgn="base" hangingPunct="0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MS PGothic" panose="020B0600070205080204" pitchFamily="34" charset="-128"/>
          <a:cs typeface="ＭＳ Ｐゴシック" pitchFamily="-108" charset="-128"/>
        </a:defRPr>
      </a:lvl5pPr>
      <a:lvl6pPr marL="457200" algn="ctr" defTabSz="2193925" rtl="0" fontAlgn="base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6pPr>
      <a:lvl7pPr marL="914400" algn="ctr" defTabSz="2193925" rtl="0" fontAlgn="base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7pPr>
      <a:lvl8pPr marL="1371600" algn="ctr" defTabSz="2193925" rtl="0" fontAlgn="base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8pPr>
      <a:lvl9pPr marL="1828800" algn="ctr" defTabSz="2193925" rtl="0" fontAlgn="base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9pPr>
    </p:titleStyle>
    <p:bodyStyle>
      <a:lvl1pPr marL="1644650" indent="-1644650" algn="l" defTabSz="219392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54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pitchFamily="-108" charset="-128"/>
        </a:defRPr>
      </a:lvl1pPr>
      <a:lvl2pPr marL="3565525" indent="-1371600" algn="l" defTabSz="219392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3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5486400" indent="-1096963" algn="l" defTabSz="219392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15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7680325" indent="-1096963" algn="l" defTabSz="219392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96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9874250" indent="-1096963" algn="l" defTabSz="219392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96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13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4.jpg"/><Relationship Id="rId12" Type="http://schemas.openxmlformats.org/officeDocument/2006/relationships/image" Target="../media/image8.jpg"/><Relationship Id="rId17" Type="http://schemas.openxmlformats.org/officeDocument/2006/relationships/image" Target="../media/image13.sv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11" Type="http://schemas.microsoft.com/office/2007/relationships/hdphoto" Target="../media/hdphoto3.wdp"/><Relationship Id="rId5" Type="http://schemas.openxmlformats.org/officeDocument/2006/relationships/image" Target="../media/image3.png"/><Relationship Id="rId15" Type="http://schemas.openxmlformats.org/officeDocument/2006/relationships/image" Target="../media/image11.jpeg"/><Relationship Id="rId10" Type="http://schemas.openxmlformats.org/officeDocument/2006/relationships/image" Target="../media/image7.png"/><Relationship Id="rId4" Type="http://schemas.microsoft.com/office/2007/relationships/hdphoto" Target="../media/hdphoto1.wdp"/><Relationship Id="rId9" Type="http://schemas.openxmlformats.org/officeDocument/2006/relationships/image" Target="../media/image6.PNG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/>
            </a:gs>
            <a:gs pos="64999">
              <a:srgbClr val="DE6225"/>
            </a:gs>
            <a:gs pos="100000">
              <a:srgbClr val="DE6225"/>
            </a:gs>
          </a:gsLst>
          <a:lin ang="45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5">
            <a:extLst>
              <a:ext uri="{FF2B5EF4-FFF2-40B4-BE49-F238E27FC236}">
                <a16:creationId xmlns:a16="http://schemas.microsoft.com/office/drawing/2014/main" id="{941880A0-6DC5-468C-BE0F-0BB37925D6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81786" y="1832472"/>
            <a:ext cx="43891200" cy="1415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243" tIns="45614" rIns="91243" bIns="45614">
            <a:spAutoFit/>
          </a:bodyPr>
          <a:lstStyle>
            <a:lvl1pPr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en-US" sz="5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nivers LT Std 45 Light" pitchFamily="-84" charset="0"/>
              </a:rPr>
              <a:t>Alfonso De La Morena, Mohamed Sghari, Dylan Dean  </a:t>
            </a:r>
            <a:br>
              <a:rPr lang="en-US" altLang="en-US" sz="5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nivers LT Std 45 Light" pitchFamily="-84" charset="0"/>
              </a:rPr>
            </a:br>
            <a:r>
              <a:rPr lang="en-US" altLang="en-US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nivers LT Std 45 Light" pitchFamily="-84" charset="0"/>
              </a:rPr>
              <a:t>Ingram School of Engineering , Texas State University 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95205E8-B437-4C3E-BAA7-84FF96980EF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0" y="3500761"/>
            <a:ext cx="44007711" cy="17714"/>
          </a:xfrm>
          <a:prstGeom prst="line">
            <a:avLst/>
          </a:prstGeom>
          <a:noFill/>
          <a:ln w="76200">
            <a:solidFill>
              <a:schemeClr val="bg1"/>
            </a:solidFill>
            <a:round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316" name="TextBox 91">
            <a:extLst>
              <a:ext uri="{FF2B5EF4-FFF2-40B4-BE49-F238E27FC236}">
                <a16:creationId xmlns:a16="http://schemas.microsoft.com/office/drawing/2014/main" id="{642ED76C-73C3-4174-9BDB-222A6199D0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81786" y="71208"/>
            <a:ext cx="43891200" cy="1862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11500" u="sng" dirty="0">
                <a:solidFill>
                  <a:srgbClr val="B4985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nivers LT Std 75 Black" pitchFamily="-84" charset="0"/>
              </a:rPr>
              <a:t>E1.8 CLICK SENSOR HUB </a:t>
            </a:r>
          </a:p>
        </p:txBody>
      </p:sp>
      <p:sp>
        <p:nvSpPr>
          <p:cNvPr id="13321" name="Rectangle 27">
            <a:extLst>
              <a:ext uri="{FF2B5EF4-FFF2-40B4-BE49-F238E27FC236}">
                <a16:creationId xmlns:a16="http://schemas.microsoft.com/office/drawing/2014/main" id="{0503E5E6-7C97-4156-8132-62F4E8E242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48262" y="3753463"/>
            <a:ext cx="34264715" cy="29164937"/>
          </a:xfrm>
          <a:prstGeom prst="rect">
            <a:avLst/>
          </a:prstGeom>
          <a:solidFill>
            <a:schemeClr val="bg1"/>
          </a:solidFill>
          <a:ln w="76200">
            <a:noFill/>
            <a:miter lim="800000"/>
            <a:headEnd/>
            <a:tailEnd/>
          </a:ln>
          <a:extLst/>
        </p:spPr>
        <p:txBody>
          <a:bodyPr lIns="360000" tIns="360000" rIns="360000" bIns="360000"/>
          <a:lstStyle>
            <a:lvl1pPr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GB" altLang="en-US" sz="6000" u="sng" dirty="0">
                <a:solidFill>
                  <a:srgbClr val="50121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EXPANDED DESIGN BREAKDOWN</a:t>
            </a:r>
          </a:p>
          <a:p>
            <a:pPr eaLnBrk="1" hangingPunct="1"/>
            <a:endParaRPr lang="en-US" altLang="en-US" sz="2800" dirty="0"/>
          </a:p>
          <a:p>
            <a:pPr eaLnBrk="1" hangingPunct="1"/>
            <a:endParaRPr lang="en-US" altLang="en-US" sz="4000" b="1" dirty="0">
              <a:solidFill>
                <a:srgbClr val="CC3300"/>
              </a:solidFill>
            </a:endParaRPr>
          </a:p>
        </p:txBody>
      </p:sp>
      <p:sp>
        <p:nvSpPr>
          <p:cNvPr id="13334" name="Rectangle 33">
            <a:extLst>
              <a:ext uri="{FF2B5EF4-FFF2-40B4-BE49-F238E27FC236}">
                <a16:creationId xmlns:a16="http://schemas.microsoft.com/office/drawing/2014/main" id="{860A8A8A-5BD5-446D-832B-6B5197F6E4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8223" y="3753463"/>
            <a:ext cx="8661045" cy="29156079"/>
          </a:xfrm>
          <a:prstGeom prst="rect">
            <a:avLst/>
          </a:prstGeom>
          <a:solidFill>
            <a:schemeClr val="bg1"/>
          </a:solidFill>
          <a:ln w="76200">
            <a:noFill/>
          </a:ln>
          <a:extLst/>
        </p:spPr>
        <p:txBody>
          <a:bodyPr lIns="360000" tIns="360000" rIns="360000" bIns="360000"/>
          <a:lstStyle>
            <a:lvl1pPr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lvl="0" algn="ctr">
              <a:lnSpc>
                <a:spcPct val="150000"/>
              </a:lnSpc>
            </a:pPr>
            <a:r>
              <a:rPr lang="en-GB" altLang="en-US" sz="6000" u="sng" dirty="0">
                <a:solidFill>
                  <a:srgbClr val="50121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TEAM MEMEBERS</a:t>
            </a:r>
          </a:p>
          <a:p>
            <a:pPr lvl="0" eaLnBrk="1" hangingPunct="1">
              <a:spcBef>
                <a:spcPct val="50000"/>
              </a:spcBef>
            </a:pPr>
            <a:endParaRPr lang="en-GB" altLang="en-US" sz="1600" u="sng" dirty="0">
              <a:solidFill>
                <a:srgbClr val="50121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eaLnBrk="1" hangingPunct="1">
              <a:spcBef>
                <a:spcPct val="50000"/>
              </a:spcBef>
            </a:pPr>
            <a:endParaRPr lang="en-GB" altLang="en-US" sz="1600" u="sng" dirty="0">
              <a:solidFill>
                <a:srgbClr val="50121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eaLnBrk="1" hangingPunct="1">
              <a:spcBef>
                <a:spcPct val="50000"/>
              </a:spcBef>
            </a:pPr>
            <a:endParaRPr lang="en-GB" altLang="en-US" sz="1200" u="sng" dirty="0">
              <a:solidFill>
                <a:srgbClr val="50121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eaLnBrk="1" hangingPunct="1">
              <a:spcBef>
                <a:spcPct val="50000"/>
              </a:spcBef>
            </a:pPr>
            <a:endParaRPr lang="en-GB" altLang="en-US" sz="1200" u="sng" dirty="0">
              <a:solidFill>
                <a:srgbClr val="50121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eaLnBrk="1" hangingPunct="1">
              <a:spcBef>
                <a:spcPct val="50000"/>
              </a:spcBef>
            </a:pPr>
            <a:endParaRPr lang="en-GB" altLang="en-US" sz="3200" u="sng" dirty="0">
              <a:solidFill>
                <a:srgbClr val="50121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eaLnBrk="1" hangingPunct="1">
              <a:spcBef>
                <a:spcPct val="50000"/>
              </a:spcBef>
            </a:pPr>
            <a:endParaRPr lang="en-GB" altLang="en-US" sz="1800" u="sng" dirty="0">
              <a:solidFill>
                <a:srgbClr val="50121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lnSpc>
                <a:spcPct val="150000"/>
              </a:lnSpc>
            </a:pPr>
            <a:r>
              <a:rPr lang="en-GB" alt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         (Dylan, Alfonso, Mohamed)</a:t>
            </a:r>
          </a:p>
          <a:p>
            <a:pPr algn="ctr" eaLnBrk="1" hangingPunct="1">
              <a:spcBef>
                <a:spcPct val="50000"/>
              </a:spcBef>
            </a:pPr>
            <a:r>
              <a:rPr lang="en-GB" altLang="en-US" sz="6000" u="sng" dirty="0">
                <a:solidFill>
                  <a:srgbClr val="50121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ACKNOWLEDGMENTS</a:t>
            </a:r>
          </a:p>
          <a:p>
            <a:pPr eaLnBrk="1" hangingPunct="1"/>
            <a:r>
              <a:rPr lang="en-US" altLang="en-US" sz="4000" i="1" dirty="0">
                <a:latin typeface="Calibri" panose="020F0502020204030204" pitchFamily="34" charset="0"/>
                <a:cs typeface="Calibri" panose="020F0502020204030204" pitchFamily="34" charset="0"/>
              </a:rPr>
              <a:t>Special Thanks </a:t>
            </a:r>
            <a:r>
              <a:rPr lang="en-US" alt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to</a:t>
            </a:r>
          </a:p>
          <a:p>
            <a:pPr eaLnBrk="1" hangingPunct="1"/>
            <a:endParaRPr lang="en-US" altLang="en-US" sz="4000" dirty="0">
              <a:solidFill>
                <a:srgbClr val="50121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eaLnBrk="1" hangingPunct="1"/>
            <a:endParaRPr lang="en-US" altLang="en-US" sz="4000" dirty="0">
              <a:solidFill>
                <a:srgbClr val="50121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eaLnBrk="1" hangingPunct="1"/>
            <a:endParaRPr lang="en-US" altLang="en-US" sz="4000" dirty="0">
              <a:solidFill>
                <a:srgbClr val="50121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eaLnBrk="1" hangingPunct="1"/>
            <a:endParaRPr lang="en-US" altLang="en-US" sz="4000" dirty="0">
              <a:solidFill>
                <a:srgbClr val="50121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eaLnBrk="1" hangingPunct="1"/>
            <a:endParaRPr lang="en-US" alt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eaLnBrk="1" hangingPunct="1"/>
            <a:r>
              <a:rPr lang="en-US" alt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Dr. Bill Stapleton </a:t>
            </a:r>
            <a:r>
              <a:rPr lang="en-US" alt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(Left) </a:t>
            </a:r>
          </a:p>
          <a:p>
            <a:pPr eaLnBrk="1" hangingPunct="1"/>
            <a:r>
              <a:rPr lang="en-US" alt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Dr. Kevin Kemp </a:t>
            </a:r>
            <a:r>
              <a:rPr lang="en-US" alt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(Right)	</a:t>
            </a:r>
            <a:endParaRPr lang="en-US" sz="4000" dirty="0">
              <a:solidFill>
                <a:prstClr val="blac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algn="just"/>
            <a:endParaRPr lang="en-US" sz="8800" dirty="0">
              <a:solidFill>
                <a:prstClr val="blac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algn="just"/>
            <a:endParaRPr lang="en-US" sz="4000" dirty="0">
              <a:solidFill>
                <a:prstClr val="blac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algn="just"/>
            <a:endParaRPr lang="en-US" sz="5400" dirty="0">
              <a:solidFill>
                <a:prstClr val="blac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algn="just"/>
            <a:r>
              <a:rPr lang="en-US" sz="4000" dirty="0">
                <a:solidFill>
                  <a:srgbClr val="5012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Advisor                   Sponsor</a:t>
            </a:r>
          </a:p>
          <a:p>
            <a:pPr lvl="0" algn="ctr"/>
            <a:r>
              <a:rPr lang="en-GB" altLang="en-US" sz="6000" u="sng" dirty="0">
                <a:solidFill>
                  <a:srgbClr val="50121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Project Overview</a:t>
            </a:r>
            <a:endParaRPr lang="en-US" sz="4000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algn="just"/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​</a:t>
            </a:r>
            <a:r>
              <a:rPr lang="en-US" sz="3200" b="1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Project Description:</a:t>
            </a: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Click Sensor Hub is an IoT extension for the FRDM-KL46Z development platform. </a:t>
            </a:r>
          </a:p>
          <a:p>
            <a:pPr lvl="0" algn="just"/>
            <a:r>
              <a:rPr lang="en-US" sz="3200" b="1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Project Motivation:</a:t>
            </a: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Enables a lost cost NXP development board to evolve into a modern IoT project kit.</a:t>
            </a: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four mikroBUS™ socket design goes beyond  the current two socket capabilities of NXP clickSHIELD </a:t>
            </a:r>
          </a:p>
          <a:p>
            <a:pPr lvl="0" algn="just"/>
            <a:r>
              <a:rPr lang="en-US" sz="3200" b="1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Project Design Flow:</a:t>
            </a: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Hardware Design</a:t>
            </a:r>
          </a:p>
          <a:p>
            <a:pPr marL="1200150" lvl="1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PCB Connectivity with KL46Z</a:t>
            </a:r>
          </a:p>
          <a:p>
            <a:pPr marL="1200150" lvl="1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PCB Connectivity with Click</a:t>
            </a: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Software Design</a:t>
            </a:r>
          </a:p>
          <a:p>
            <a:pPr marL="1200150" lvl="1" indent="-457200" algn="just"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Code for ten select Clicks.</a:t>
            </a:r>
          </a:p>
          <a:p>
            <a:pPr marL="1200150" lvl="1" indent="-457200" algn="just"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Any of the four </a:t>
            </a: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mikroBUS™</a:t>
            </a:r>
            <a:r>
              <a:rPr lang="en-US" altLang="en-US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sockets have connectivity with ten selected Click.</a:t>
            </a:r>
          </a:p>
          <a:p>
            <a:pPr marL="1200150" lvl="1" indent="-457200" algn="just"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Store and format Data Values.</a:t>
            </a: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Simple Data Analytics</a:t>
            </a:r>
          </a:p>
          <a:p>
            <a:pPr marL="1200150" lvl="1" indent="-457200" algn="just"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Access the data and perform basic calculations. (High/Low Value, Mean,…)</a:t>
            </a:r>
          </a:p>
          <a:p>
            <a:pPr lvl="0" algn="just"/>
            <a:r>
              <a:rPr lang="en-US" altLang="en-US" sz="3200" b="1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Next Semester Deliverables:</a:t>
            </a:r>
          </a:p>
          <a:p>
            <a:pPr marL="471488" lvl="0" indent="-471488" algn="just"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Completed PCB Design</a:t>
            </a:r>
          </a:p>
          <a:p>
            <a:pPr marL="471488" lvl="0" indent="-471488" algn="just"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Functionality Code for Ten add-on boards</a:t>
            </a:r>
          </a:p>
          <a:p>
            <a:pPr marL="471488" lvl="0" indent="-471488" algn="just"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Error Handling/User Guide Created</a:t>
            </a:r>
          </a:p>
          <a:p>
            <a:pPr marL="471488" lvl="0" indent="-471488" algn="just"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 Video of Rapid IoT Functionality</a:t>
            </a:r>
          </a:p>
          <a:p>
            <a:pPr marL="471488" lvl="0" indent="-471488" algn="just"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(Stretch Goal) Website for Data Analytics</a:t>
            </a:r>
            <a:endParaRPr lang="en-US" altLang="en-US" sz="4000" dirty="0">
              <a:solidFill>
                <a:prstClr val="blac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algn="just"/>
            <a:endParaRPr lang="en-GB" altLang="en-US" sz="4000" dirty="0">
              <a:solidFill>
                <a:srgbClr val="501214"/>
              </a:solidFill>
              <a:latin typeface="Univers LT Std 75 Black" pitchFamily="-8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6B465AC-D7AB-474F-99B1-0B6E55EF56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  <a14:imgEffect>
                      <a14:sharpenSoften amount="250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53901" y="12406654"/>
            <a:ext cx="32720608" cy="2008137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69" name="Callout: Bent Line with Border and Accent Bar 68">
            <a:extLst>
              <a:ext uri="{FF2B5EF4-FFF2-40B4-BE49-F238E27FC236}">
                <a16:creationId xmlns:a16="http://schemas.microsoft.com/office/drawing/2014/main" id="{1FF56B71-F72F-40AF-945A-DC40DB7CDB83}"/>
              </a:ext>
            </a:extLst>
          </p:cNvPr>
          <p:cNvSpPr/>
          <p:nvPr/>
        </p:nvSpPr>
        <p:spPr>
          <a:xfrm>
            <a:off x="38170898" y="14746090"/>
            <a:ext cx="2462211" cy="1529805"/>
          </a:xfrm>
          <a:prstGeom prst="accentBorderCallout2">
            <a:avLst>
              <a:gd name="adj1" fmla="val 44900"/>
              <a:gd name="adj2" fmla="val 693"/>
              <a:gd name="adj3" fmla="val 35768"/>
              <a:gd name="adj4" fmla="val 2675"/>
              <a:gd name="adj5" fmla="val 38244"/>
              <a:gd name="adj6" fmla="val 3507"/>
            </a:avLst>
          </a:prstGeom>
          <a:ln w="38100"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mikroBUS</a:t>
            </a: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™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Socket [2of4]</a:t>
            </a:r>
          </a:p>
        </p:txBody>
      </p:sp>
      <p:sp>
        <p:nvSpPr>
          <p:cNvPr id="76" name="Callout: Bent Line with Border and Accent Bar 75">
            <a:extLst>
              <a:ext uri="{FF2B5EF4-FFF2-40B4-BE49-F238E27FC236}">
                <a16:creationId xmlns:a16="http://schemas.microsoft.com/office/drawing/2014/main" id="{DB280394-28FC-423F-A058-4ED223974273}"/>
              </a:ext>
            </a:extLst>
          </p:cNvPr>
          <p:cNvSpPr/>
          <p:nvPr/>
        </p:nvSpPr>
        <p:spPr>
          <a:xfrm>
            <a:off x="27127200" y="17172477"/>
            <a:ext cx="1698525" cy="1199297"/>
          </a:xfrm>
          <a:prstGeom prst="accentBorderCallout2">
            <a:avLst>
              <a:gd name="adj1" fmla="val 18750"/>
              <a:gd name="adj2" fmla="val -8333"/>
              <a:gd name="adj3" fmla="val 40636"/>
              <a:gd name="adj4" fmla="val -34622"/>
              <a:gd name="adj5" fmla="val 35440"/>
              <a:gd name="adj6" fmla="val -51956"/>
            </a:avLst>
          </a:prstGeom>
          <a:ln w="38100"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IC Decoder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D554419F-D12C-4D9A-8E9B-13C87F1CA32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5000" contrast="-10000"/>
                    </a14:imgEffect>
                  </a14:imgLayer>
                </a14:imgProps>
              </a:ext>
            </a:extLst>
          </a:blip>
          <a:srcRect l="4626" t="5446" r="4917"/>
          <a:stretch/>
        </p:blipFill>
        <p:spPr>
          <a:xfrm>
            <a:off x="2047847" y="5425927"/>
            <a:ext cx="4572000" cy="27432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B112DFC6-ABB6-4C1B-9703-D19EC9100F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35046" y="303405"/>
            <a:ext cx="5397599" cy="2879532"/>
          </a:xfrm>
          <a:prstGeom prst="rect">
            <a:avLst/>
          </a:prstGeom>
          <a:solidFill>
            <a:srgbClr val="51191A"/>
          </a:solidFill>
          <a:ln>
            <a:noFill/>
          </a:ln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545B6203-C25F-4EBE-A3AA-D7D5A0F72F59}"/>
              </a:ext>
            </a:extLst>
          </p:cNvPr>
          <p:cNvGrpSpPr/>
          <p:nvPr/>
        </p:nvGrpSpPr>
        <p:grpSpPr>
          <a:xfrm>
            <a:off x="1089055" y="10801350"/>
            <a:ext cx="6489583" cy="2985371"/>
            <a:chOff x="45948599" y="1801972"/>
            <a:chExt cx="8152477" cy="3555313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E49EDBA-0607-46ED-96FB-D715A838C7AA}"/>
                </a:ext>
              </a:extLst>
            </p:cNvPr>
            <p:cNvSpPr/>
            <p:nvPr/>
          </p:nvSpPr>
          <p:spPr>
            <a:xfrm>
              <a:off x="45948599" y="1801972"/>
              <a:ext cx="8152477" cy="3555313"/>
            </a:xfrm>
            <a:prstGeom prst="rect">
              <a:avLst/>
            </a:prstGeom>
            <a:solidFill>
              <a:srgbClr val="521A1B"/>
            </a:solidFill>
            <a:ln>
              <a:solidFill>
                <a:srgbClr val="521A1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7" name="Picture 1" descr="gold-h-primary_printShop_cmyk.eps">
              <a:extLst>
                <a:ext uri="{FF2B5EF4-FFF2-40B4-BE49-F238E27FC236}">
                  <a16:creationId xmlns:a16="http://schemas.microsoft.com/office/drawing/2014/main" id="{919CF681-8862-46CA-81AA-BAFD74706B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177200" y="2029128"/>
              <a:ext cx="7695277" cy="3100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C5C5B359-42A4-455D-BEBE-4D3F4A3241D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32421" y="15217574"/>
            <a:ext cx="2734515" cy="272660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CCF9C02-A5BC-4931-A5DA-AF0A55F1D95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FilmGrain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76704" y="15217575"/>
            <a:ext cx="2734516" cy="272660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2A3A841-C630-4F97-8000-8F3180D3CC96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4178" t="5044" r="3563" b="4601"/>
          <a:stretch/>
        </p:blipFill>
        <p:spPr>
          <a:xfrm>
            <a:off x="32478140" y="19654668"/>
            <a:ext cx="4695509" cy="4272132"/>
          </a:xfrm>
          <a:prstGeom prst="rect">
            <a:avLst/>
          </a:prstGeom>
          <a:ln>
            <a:noFill/>
          </a:ln>
        </p:spPr>
      </p:pic>
      <p:sp>
        <p:nvSpPr>
          <p:cNvPr id="27" name="Callout: Bent Line with Border and Accent Bar 26">
            <a:extLst>
              <a:ext uri="{FF2B5EF4-FFF2-40B4-BE49-F238E27FC236}">
                <a16:creationId xmlns:a16="http://schemas.microsoft.com/office/drawing/2014/main" id="{A9F23CC7-F431-41B4-B254-21AD9B1146C1}"/>
              </a:ext>
            </a:extLst>
          </p:cNvPr>
          <p:cNvSpPr/>
          <p:nvPr/>
        </p:nvSpPr>
        <p:spPr>
          <a:xfrm>
            <a:off x="27673236" y="22035166"/>
            <a:ext cx="1589138" cy="1199297"/>
          </a:xfrm>
          <a:prstGeom prst="accentBorderCallout2">
            <a:avLst>
              <a:gd name="adj1" fmla="val 18750"/>
              <a:gd name="adj2" fmla="val -8333"/>
              <a:gd name="adj3" fmla="val 55159"/>
              <a:gd name="adj4" fmla="val -46585"/>
              <a:gd name="adj5" fmla="val 43912"/>
              <a:gd name="adj6" fmla="val -67337"/>
            </a:avLst>
          </a:prstGeom>
          <a:ln w="38100"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IC Encoder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0BC647-A549-4AAC-B7E5-C9B261ACFCA7}"/>
              </a:ext>
            </a:extLst>
          </p:cNvPr>
          <p:cNvSpPr/>
          <p:nvPr/>
        </p:nvSpPr>
        <p:spPr>
          <a:xfrm>
            <a:off x="22023594" y="18609129"/>
            <a:ext cx="9376444" cy="8251372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CD2C4B0-28AA-460B-A439-D4440FF74F2E}"/>
              </a:ext>
            </a:extLst>
          </p:cNvPr>
          <p:cNvCxnSpPr>
            <a:cxnSpLocks/>
            <a:stCxn id="25" idx="1"/>
            <a:endCxn id="3" idx="3"/>
          </p:cNvCxnSpPr>
          <p:nvPr/>
        </p:nvCxnSpPr>
        <p:spPr>
          <a:xfrm flipH="1">
            <a:off x="31400038" y="21790734"/>
            <a:ext cx="1078102" cy="944081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7F22D88-4D25-4038-B8A7-B9FF386C5412}"/>
              </a:ext>
            </a:extLst>
          </p:cNvPr>
          <p:cNvSpPr txBox="1"/>
          <p:nvPr/>
        </p:nvSpPr>
        <p:spPr>
          <a:xfrm>
            <a:off x="32390386" y="23849600"/>
            <a:ext cx="469550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FRDM-KL46Z Top Mounted with Through Headers</a:t>
            </a:r>
          </a:p>
        </p:txBody>
      </p:sp>
      <p:sp>
        <p:nvSpPr>
          <p:cNvPr id="49" name="Callout: Bent Line with Border and Accent Bar 48">
            <a:extLst>
              <a:ext uri="{FF2B5EF4-FFF2-40B4-BE49-F238E27FC236}">
                <a16:creationId xmlns:a16="http://schemas.microsoft.com/office/drawing/2014/main" id="{29E0C060-C1D5-4B31-BDE8-3C86C1E7293C}"/>
              </a:ext>
            </a:extLst>
          </p:cNvPr>
          <p:cNvSpPr/>
          <p:nvPr/>
        </p:nvSpPr>
        <p:spPr>
          <a:xfrm>
            <a:off x="12057372" y="14746090"/>
            <a:ext cx="2462211" cy="1529805"/>
          </a:xfrm>
          <a:prstGeom prst="accentBorderCallout2">
            <a:avLst>
              <a:gd name="adj1" fmla="val 44900"/>
              <a:gd name="adj2" fmla="val 693"/>
              <a:gd name="adj3" fmla="val 35768"/>
              <a:gd name="adj4" fmla="val 2675"/>
              <a:gd name="adj5" fmla="val 38244"/>
              <a:gd name="adj6" fmla="val 3507"/>
            </a:avLst>
          </a:prstGeom>
          <a:ln w="38100"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mikroBUS</a:t>
            </a: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™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Socket [1of4]</a:t>
            </a:r>
          </a:p>
        </p:txBody>
      </p:sp>
      <p:sp>
        <p:nvSpPr>
          <p:cNvPr id="50" name="Callout: Bent Line with Border and Accent Bar 49">
            <a:extLst>
              <a:ext uri="{FF2B5EF4-FFF2-40B4-BE49-F238E27FC236}">
                <a16:creationId xmlns:a16="http://schemas.microsoft.com/office/drawing/2014/main" id="{08C4C3D0-1166-4838-9161-4C8E07EFA413}"/>
              </a:ext>
            </a:extLst>
          </p:cNvPr>
          <p:cNvSpPr/>
          <p:nvPr/>
        </p:nvSpPr>
        <p:spPr>
          <a:xfrm>
            <a:off x="38170898" y="27887833"/>
            <a:ext cx="2462211" cy="1529805"/>
          </a:xfrm>
          <a:prstGeom prst="accentBorderCallout2">
            <a:avLst>
              <a:gd name="adj1" fmla="val 44900"/>
              <a:gd name="adj2" fmla="val 693"/>
              <a:gd name="adj3" fmla="val 35768"/>
              <a:gd name="adj4" fmla="val 2675"/>
              <a:gd name="adj5" fmla="val 38244"/>
              <a:gd name="adj6" fmla="val 3507"/>
            </a:avLst>
          </a:prstGeom>
          <a:ln w="38100"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mikroBUS</a:t>
            </a: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™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Socket [3of4]</a:t>
            </a:r>
          </a:p>
        </p:txBody>
      </p:sp>
      <p:sp>
        <p:nvSpPr>
          <p:cNvPr id="51" name="Callout: Bent Line with Border and Accent Bar 50">
            <a:extLst>
              <a:ext uri="{FF2B5EF4-FFF2-40B4-BE49-F238E27FC236}">
                <a16:creationId xmlns:a16="http://schemas.microsoft.com/office/drawing/2014/main" id="{E4498096-20EF-4DBE-886E-A13CE68C4BC2}"/>
              </a:ext>
            </a:extLst>
          </p:cNvPr>
          <p:cNvSpPr/>
          <p:nvPr/>
        </p:nvSpPr>
        <p:spPr>
          <a:xfrm>
            <a:off x="12057372" y="27887834"/>
            <a:ext cx="2462211" cy="1529805"/>
          </a:xfrm>
          <a:prstGeom prst="accentBorderCallout2">
            <a:avLst>
              <a:gd name="adj1" fmla="val 44900"/>
              <a:gd name="adj2" fmla="val 693"/>
              <a:gd name="adj3" fmla="val 35768"/>
              <a:gd name="adj4" fmla="val 2675"/>
              <a:gd name="adj5" fmla="val 38244"/>
              <a:gd name="adj6" fmla="val 3507"/>
            </a:avLst>
          </a:prstGeom>
          <a:ln w="38100"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mikroBUS</a:t>
            </a: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™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Socket [4of4]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DA5CE9AF-92D7-4CE7-8D17-89E014754A30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b="54657"/>
          <a:stretch/>
        </p:blipFill>
        <p:spPr>
          <a:xfrm>
            <a:off x="9703208" y="6013269"/>
            <a:ext cx="22218078" cy="6273224"/>
          </a:xfrm>
          <a:prstGeom prst="rect">
            <a:avLst/>
          </a:prstGeom>
          <a:ln>
            <a:noFill/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D39B082-5750-4245-83CE-234C544F45EB}"/>
              </a:ext>
            </a:extLst>
          </p:cNvPr>
          <p:cNvSpPr txBox="1"/>
          <p:nvPr/>
        </p:nvSpPr>
        <p:spPr>
          <a:xfrm>
            <a:off x="11773312" y="5386206"/>
            <a:ext cx="15899924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Click and Go Design: Take any Click connect it to any </a:t>
            </a: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mikroBUS™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socket begin your IoT project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D6B26A0C-7940-45DB-92A7-51F3ED7CF53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1787779" y="6465889"/>
            <a:ext cx="11572813" cy="5442089"/>
          </a:xfrm>
          <a:prstGeom prst="rect">
            <a:avLst/>
          </a:prstGeom>
          <a:ln>
            <a:noFill/>
          </a:ln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702087C7-C1B3-4236-A73C-7DB20FF61ED6}"/>
              </a:ext>
            </a:extLst>
          </p:cNvPr>
          <p:cNvSpPr txBox="1"/>
          <p:nvPr/>
        </p:nvSpPr>
        <p:spPr>
          <a:xfrm>
            <a:off x="32714747" y="5671601"/>
            <a:ext cx="10770503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What is the </a:t>
            </a: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mikroBUS™ Standard and How its changed IoT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0" name="Callout: Bent Line with Border and Accent Bar 59">
            <a:extLst>
              <a:ext uri="{FF2B5EF4-FFF2-40B4-BE49-F238E27FC236}">
                <a16:creationId xmlns:a16="http://schemas.microsoft.com/office/drawing/2014/main" id="{CC0B215A-5720-46C4-A7E5-65CDE929DE37}"/>
              </a:ext>
            </a:extLst>
          </p:cNvPr>
          <p:cNvSpPr/>
          <p:nvPr/>
        </p:nvSpPr>
        <p:spPr>
          <a:xfrm>
            <a:off x="12725400" y="20266742"/>
            <a:ext cx="1524027" cy="788251"/>
          </a:xfrm>
          <a:prstGeom prst="accentBorderCallout2">
            <a:avLst>
              <a:gd name="adj1" fmla="val 44900"/>
              <a:gd name="adj2" fmla="val 693"/>
              <a:gd name="adj3" fmla="val 35768"/>
              <a:gd name="adj4" fmla="val 2675"/>
              <a:gd name="adj5" fmla="val 38244"/>
              <a:gd name="adj6" fmla="val 3507"/>
            </a:avLst>
          </a:prstGeom>
          <a:ln w="38100"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Reset 1</a:t>
            </a:r>
          </a:p>
        </p:txBody>
      </p:sp>
      <p:sp>
        <p:nvSpPr>
          <p:cNvPr id="61" name="Callout: Bent Line with Border and Accent Bar 60">
            <a:extLst>
              <a:ext uri="{FF2B5EF4-FFF2-40B4-BE49-F238E27FC236}">
                <a16:creationId xmlns:a16="http://schemas.microsoft.com/office/drawing/2014/main" id="{87151571-FD69-4C75-91AF-B81A7F3EBEE0}"/>
              </a:ext>
            </a:extLst>
          </p:cNvPr>
          <p:cNvSpPr/>
          <p:nvPr/>
        </p:nvSpPr>
        <p:spPr>
          <a:xfrm>
            <a:off x="12738311" y="23318691"/>
            <a:ext cx="1524027" cy="788251"/>
          </a:xfrm>
          <a:prstGeom prst="accentBorderCallout2">
            <a:avLst>
              <a:gd name="adj1" fmla="val 44900"/>
              <a:gd name="adj2" fmla="val 693"/>
              <a:gd name="adj3" fmla="val 35768"/>
              <a:gd name="adj4" fmla="val 2675"/>
              <a:gd name="adj5" fmla="val 38244"/>
              <a:gd name="adj6" fmla="val 3507"/>
            </a:avLst>
          </a:prstGeom>
          <a:ln w="38100"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Reset 4</a:t>
            </a:r>
          </a:p>
        </p:txBody>
      </p:sp>
      <p:sp>
        <p:nvSpPr>
          <p:cNvPr id="62" name="Callout: Bent Line with Border and Accent Bar 61">
            <a:extLst>
              <a:ext uri="{FF2B5EF4-FFF2-40B4-BE49-F238E27FC236}">
                <a16:creationId xmlns:a16="http://schemas.microsoft.com/office/drawing/2014/main" id="{B80BEE5C-89F6-4D33-A565-AA58A2E9DF5E}"/>
              </a:ext>
            </a:extLst>
          </p:cNvPr>
          <p:cNvSpPr/>
          <p:nvPr/>
        </p:nvSpPr>
        <p:spPr>
          <a:xfrm>
            <a:off x="38761436" y="23282082"/>
            <a:ext cx="1524027" cy="788251"/>
          </a:xfrm>
          <a:prstGeom prst="accentBorderCallout2">
            <a:avLst>
              <a:gd name="adj1" fmla="val 44900"/>
              <a:gd name="adj2" fmla="val 693"/>
              <a:gd name="adj3" fmla="val 35768"/>
              <a:gd name="adj4" fmla="val 2675"/>
              <a:gd name="adj5" fmla="val 38244"/>
              <a:gd name="adj6" fmla="val 3507"/>
            </a:avLst>
          </a:prstGeom>
          <a:ln w="38100"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Reset 3</a:t>
            </a:r>
          </a:p>
        </p:txBody>
      </p:sp>
      <p:sp>
        <p:nvSpPr>
          <p:cNvPr id="63" name="Callout: Bent Line with Border and Accent Bar 62">
            <a:extLst>
              <a:ext uri="{FF2B5EF4-FFF2-40B4-BE49-F238E27FC236}">
                <a16:creationId xmlns:a16="http://schemas.microsoft.com/office/drawing/2014/main" id="{A91F253A-8D0D-4463-96B9-A84DC396A216}"/>
              </a:ext>
            </a:extLst>
          </p:cNvPr>
          <p:cNvSpPr/>
          <p:nvPr/>
        </p:nvSpPr>
        <p:spPr>
          <a:xfrm>
            <a:off x="38761436" y="20266742"/>
            <a:ext cx="1524027" cy="788251"/>
          </a:xfrm>
          <a:prstGeom prst="accentBorderCallout2">
            <a:avLst>
              <a:gd name="adj1" fmla="val 44900"/>
              <a:gd name="adj2" fmla="val 693"/>
              <a:gd name="adj3" fmla="val 35768"/>
              <a:gd name="adj4" fmla="val 2675"/>
              <a:gd name="adj5" fmla="val 38244"/>
              <a:gd name="adj6" fmla="val 3507"/>
            </a:avLst>
          </a:prstGeom>
          <a:ln w="38100"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Reset 2</a:t>
            </a:r>
          </a:p>
        </p:txBody>
      </p:sp>
      <p:sp>
        <p:nvSpPr>
          <p:cNvPr id="67" name="Callout: Bent Line with Border and Accent Bar 66">
            <a:extLst>
              <a:ext uri="{FF2B5EF4-FFF2-40B4-BE49-F238E27FC236}">
                <a16:creationId xmlns:a16="http://schemas.microsoft.com/office/drawing/2014/main" id="{E838703A-EC30-4F50-9FB5-C8FA9B9BD377}"/>
              </a:ext>
            </a:extLst>
          </p:cNvPr>
          <p:cNvSpPr/>
          <p:nvPr/>
        </p:nvSpPr>
        <p:spPr>
          <a:xfrm>
            <a:off x="24079200" y="30528588"/>
            <a:ext cx="2031507" cy="1607304"/>
          </a:xfrm>
          <a:prstGeom prst="accentBorderCallout2">
            <a:avLst>
              <a:gd name="adj1" fmla="val 18750"/>
              <a:gd name="adj2" fmla="val -8333"/>
              <a:gd name="adj3" fmla="val -451"/>
              <a:gd name="adj4" fmla="val -23994"/>
              <a:gd name="adj5" fmla="val -49105"/>
              <a:gd name="adj6" fmla="val -14447"/>
            </a:avLst>
          </a:prstGeom>
          <a:ln w="38100"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12Mhz Crystal Oscillator</a:t>
            </a:r>
          </a:p>
        </p:txBody>
      </p:sp>
      <p:sp>
        <p:nvSpPr>
          <p:cNvPr id="70" name="Callout: Bent Line with Border and Accent Bar 69">
            <a:extLst>
              <a:ext uri="{FF2B5EF4-FFF2-40B4-BE49-F238E27FC236}">
                <a16:creationId xmlns:a16="http://schemas.microsoft.com/office/drawing/2014/main" id="{43121F5E-5F9B-4D27-9B60-F4045BF55639}"/>
              </a:ext>
            </a:extLst>
          </p:cNvPr>
          <p:cNvSpPr/>
          <p:nvPr/>
        </p:nvSpPr>
        <p:spPr>
          <a:xfrm>
            <a:off x="27976462" y="13301310"/>
            <a:ext cx="2122538" cy="1639732"/>
          </a:xfrm>
          <a:prstGeom prst="accentBorderCallout2">
            <a:avLst>
              <a:gd name="adj1" fmla="val 18750"/>
              <a:gd name="adj2" fmla="val -8333"/>
              <a:gd name="adj3" fmla="val 47242"/>
              <a:gd name="adj4" fmla="val -22115"/>
              <a:gd name="adj5" fmla="val 43185"/>
              <a:gd name="adj6" fmla="val -93281"/>
            </a:avLst>
          </a:prstGeom>
          <a:ln w="38100"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9-12 DC Connector</a:t>
            </a:r>
          </a:p>
        </p:txBody>
      </p:sp>
      <p:sp>
        <p:nvSpPr>
          <p:cNvPr id="71" name="Callout: Bent Line with Border and Accent Bar 70">
            <a:extLst>
              <a:ext uri="{FF2B5EF4-FFF2-40B4-BE49-F238E27FC236}">
                <a16:creationId xmlns:a16="http://schemas.microsoft.com/office/drawing/2014/main" id="{DB73E03D-8153-4F9D-9E6F-A099BC951831}"/>
              </a:ext>
            </a:extLst>
          </p:cNvPr>
          <p:cNvSpPr/>
          <p:nvPr/>
        </p:nvSpPr>
        <p:spPr>
          <a:xfrm flipH="1">
            <a:off x="17602200" y="15415772"/>
            <a:ext cx="1986577" cy="1231771"/>
          </a:xfrm>
          <a:prstGeom prst="accentBorderCallout2">
            <a:avLst>
              <a:gd name="adj1" fmla="val 18750"/>
              <a:gd name="adj2" fmla="val -8333"/>
              <a:gd name="adj3" fmla="val 41056"/>
              <a:gd name="adj4" fmla="val -24033"/>
              <a:gd name="adj5" fmla="val 19987"/>
              <a:gd name="adj6" fmla="val -79856"/>
            </a:avLst>
          </a:prstGeom>
          <a:ln w="38100"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Voltage Regulator 3.3V</a:t>
            </a:r>
          </a:p>
        </p:txBody>
      </p:sp>
      <p:sp>
        <p:nvSpPr>
          <p:cNvPr id="73" name="Callout: Bent Line with Border and Accent Bar 72">
            <a:extLst>
              <a:ext uri="{FF2B5EF4-FFF2-40B4-BE49-F238E27FC236}">
                <a16:creationId xmlns:a16="http://schemas.microsoft.com/office/drawing/2014/main" id="{329670CD-FFFA-4A15-B1C0-7B0FB1E47506}"/>
              </a:ext>
            </a:extLst>
          </p:cNvPr>
          <p:cNvSpPr/>
          <p:nvPr/>
        </p:nvSpPr>
        <p:spPr>
          <a:xfrm>
            <a:off x="27334292" y="15415771"/>
            <a:ext cx="2612308" cy="1326331"/>
          </a:xfrm>
          <a:prstGeom prst="accentBorderCallout2">
            <a:avLst>
              <a:gd name="adj1" fmla="val 18750"/>
              <a:gd name="adj2" fmla="val -8333"/>
              <a:gd name="adj3" fmla="val 47242"/>
              <a:gd name="adj4" fmla="val -22115"/>
              <a:gd name="adj5" fmla="val 49888"/>
              <a:gd name="adj6" fmla="val -46123"/>
            </a:avLst>
          </a:prstGeom>
          <a:ln w="38100"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Voltage Regulator 5.5V</a:t>
            </a:r>
          </a:p>
        </p:txBody>
      </p:sp>
      <p:sp>
        <p:nvSpPr>
          <p:cNvPr id="74" name="Callout: Bent Line with Border and Accent Bar 73">
            <a:extLst>
              <a:ext uri="{FF2B5EF4-FFF2-40B4-BE49-F238E27FC236}">
                <a16:creationId xmlns:a16="http://schemas.microsoft.com/office/drawing/2014/main" id="{9F84C38E-8B1D-4964-8CDA-0F85CBED0D60}"/>
              </a:ext>
            </a:extLst>
          </p:cNvPr>
          <p:cNvSpPr/>
          <p:nvPr/>
        </p:nvSpPr>
        <p:spPr>
          <a:xfrm>
            <a:off x="29262373" y="27517865"/>
            <a:ext cx="2462211" cy="1529804"/>
          </a:xfrm>
          <a:prstGeom prst="accentBorderCallout2">
            <a:avLst>
              <a:gd name="adj1" fmla="val 28744"/>
              <a:gd name="adj2" fmla="val -4818"/>
              <a:gd name="adj3" fmla="val 32244"/>
              <a:gd name="adj4" fmla="val -147787"/>
              <a:gd name="adj5" fmla="val 72790"/>
              <a:gd name="adj6" fmla="val -37631"/>
            </a:avLst>
          </a:prstGeom>
          <a:ln w="38100"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Two IC </a:t>
            </a:r>
          </a:p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SPI to Dual UART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4EE09C46-6835-4141-8603-B406512647B8}"/>
              </a:ext>
            </a:extLst>
          </p:cNvPr>
          <p:cNvGrpSpPr/>
          <p:nvPr/>
        </p:nvGrpSpPr>
        <p:grpSpPr>
          <a:xfrm>
            <a:off x="37085895" y="193849"/>
            <a:ext cx="3224764" cy="3129240"/>
            <a:chOff x="33754085" y="25941675"/>
            <a:chExt cx="7689849" cy="6986250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612FF55D-CE6F-4E72-B9F9-F33A42BC4729}"/>
                </a:ext>
              </a:extLst>
            </p:cNvPr>
            <p:cNvGrpSpPr/>
            <p:nvPr/>
          </p:nvGrpSpPr>
          <p:grpSpPr>
            <a:xfrm>
              <a:off x="33754085" y="25941675"/>
              <a:ext cx="7689849" cy="6986250"/>
              <a:chOff x="18821400" y="-41681400"/>
              <a:chExt cx="37795200" cy="37642800"/>
            </a:xfrm>
            <a:gradFill>
              <a:gsLst>
                <a:gs pos="100000">
                  <a:srgbClr val="FFFFFF"/>
                </a:gs>
                <a:gs pos="0">
                  <a:schemeClr val="tx1">
                    <a:lumMod val="75000"/>
                    <a:lumOff val="25000"/>
                  </a:schemeClr>
                </a:gs>
                <a:gs pos="36000">
                  <a:schemeClr val="tx1">
                    <a:lumMod val="50000"/>
                    <a:lumOff val="50000"/>
                  </a:schemeClr>
                </a:gs>
              </a:gsLst>
              <a:path path="circle">
                <a:fillToRect r="100000" b="100000"/>
              </a:path>
            </a:gradFill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33633E97-C181-4C51-BE38-8F786E0651AA}"/>
                  </a:ext>
                </a:extLst>
              </p:cNvPr>
              <p:cNvSpPr/>
              <p:nvPr/>
            </p:nvSpPr>
            <p:spPr>
              <a:xfrm>
                <a:off x="18821400" y="-41681400"/>
                <a:ext cx="37795200" cy="37642800"/>
              </a:xfrm>
              <a:prstGeom prst="ellipse">
                <a:avLst/>
              </a:prstGeom>
              <a:grpFill/>
              <a:ln w="38100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840A5565-E657-422E-BF57-8ABD15AB2CE0}"/>
                  </a:ext>
                </a:extLst>
              </p:cNvPr>
              <p:cNvSpPr/>
              <p:nvPr/>
            </p:nvSpPr>
            <p:spPr>
              <a:xfrm>
                <a:off x="22566314" y="-37604700"/>
                <a:ext cx="30422850" cy="29489400"/>
              </a:xfrm>
              <a:prstGeom prst="ellipse">
                <a:avLst/>
              </a:prstGeom>
              <a:blipFill>
                <a:blip r:embed="rId15"/>
                <a:tile tx="0" ty="0" sx="100000" sy="100000" flip="none" algn="tl"/>
              </a:blipFill>
              <a:ln w="12700"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8" name="Flowchart: Connector 87">
                <a:extLst>
                  <a:ext uri="{FF2B5EF4-FFF2-40B4-BE49-F238E27FC236}">
                    <a16:creationId xmlns:a16="http://schemas.microsoft.com/office/drawing/2014/main" id="{FE51DA7B-9E39-4FA1-9BC8-069B3A3B8A7B}"/>
                  </a:ext>
                </a:extLst>
              </p:cNvPr>
              <p:cNvSpPr/>
              <p:nvPr/>
            </p:nvSpPr>
            <p:spPr>
              <a:xfrm>
                <a:off x="24536400" y="-34671000"/>
                <a:ext cx="1371600" cy="1371600"/>
              </a:xfrm>
              <a:prstGeom prst="flowChartConnector">
                <a:avLst/>
              </a:prstGeom>
              <a:grpFill/>
              <a:ln w="12700">
                <a:solidFill>
                  <a:schemeClr val="tx1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Flowchart: Connector 88">
                <a:extLst>
                  <a:ext uri="{FF2B5EF4-FFF2-40B4-BE49-F238E27FC236}">
                    <a16:creationId xmlns:a16="http://schemas.microsoft.com/office/drawing/2014/main" id="{C5299DC0-6512-4507-AAF2-9E4F14FD3D20}"/>
                  </a:ext>
                </a:extLst>
              </p:cNvPr>
              <p:cNvSpPr/>
              <p:nvPr/>
            </p:nvSpPr>
            <p:spPr>
              <a:xfrm>
                <a:off x="37033200" y="-40481250"/>
                <a:ext cx="1371600" cy="1371600"/>
              </a:xfrm>
              <a:prstGeom prst="flowChartConnector">
                <a:avLst/>
              </a:prstGeom>
              <a:grpFill/>
              <a:ln w="12700">
                <a:solidFill>
                  <a:schemeClr val="tx1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0" name="Flowchart: Connector 89">
                <a:extLst>
                  <a:ext uri="{FF2B5EF4-FFF2-40B4-BE49-F238E27FC236}">
                    <a16:creationId xmlns:a16="http://schemas.microsoft.com/office/drawing/2014/main" id="{D2296832-57A7-4AF3-80E1-726A8B240A40}"/>
                  </a:ext>
                </a:extLst>
              </p:cNvPr>
              <p:cNvSpPr/>
              <p:nvPr/>
            </p:nvSpPr>
            <p:spPr>
              <a:xfrm>
                <a:off x="49911000" y="-34671000"/>
                <a:ext cx="1371600" cy="1371600"/>
              </a:xfrm>
              <a:prstGeom prst="flowChartConnector">
                <a:avLst/>
              </a:prstGeom>
              <a:grpFill/>
              <a:ln w="12700">
                <a:solidFill>
                  <a:schemeClr val="tx1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Flowchart: Connector 90">
                <a:extLst>
                  <a:ext uri="{FF2B5EF4-FFF2-40B4-BE49-F238E27FC236}">
                    <a16:creationId xmlns:a16="http://schemas.microsoft.com/office/drawing/2014/main" id="{640D7010-5BC3-4D0C-8216-95F0922738D1}"/>
                  </a:ext>
                </a:extLst>
              </p:cNvPr>
              <p:cNvSpPr/>
              <p:nvPr/>
            </p:nvSpPr>
            <p:spPr>
              <a:xfrm>
                <a:off x="37033200" y="-6610350"/>
                <a:ext cx="1371600" cy="1371600"/>
              </a:xfrm>
              <a:prstGeom prst="flowChartConnector">
                <a:avLst/>
              </a:prstGeom>
              <a:grpFill/>
              <a:ln w="12700">
                <a:solidFill>
                  <a:schemeClr val="tx1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Flowchart: Connector 91">
                <a:extLst>
                  <a:ext uri="{FF2B5EF4-FFF2-40B4-BE49-F238E27FC236}">
                    <a16:creationId xmlns:a16="http://schemas.microsoft.com/office/drawing/2014/main" id="{4D360662-A889-4C6E-877A-D2EB59BD1117}"/>
                  </a:ext>
                </a:extLst>
              </p:cNvPr>
              <p:cNvSpPr/>
              <p:nvPr/>
            </p:nvSpPr>
            <p:spPr>
              <a:xfrm>
                <a:off x="19978688" y="-22860000"/>
                <a:ext cx="1371600" cy="1371600"/>
              </a:xfrm>
              <a:prstGeom prst="flowChartConnector">
                <a:avLst/>
              </a:prstGeom>
              <a:grpFill/>
              <a:ln w="12700">
                <a:solidFill>
                  <a:schemeClr val="tx1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Flowchart: Connector 92">
                <a:extLst>
                  <a:ext uri="{FF2B5EF4-FFF2-40B4-BE49-F238E27FC236}">
                    <a16:creationId xmlns:a16="http://schemas.microsoft.com/office/drawing/2014/main" id="{6D92CD25-9470-4788-96A7-F00656FBA977}"/>
                  </a:ext>
                </a:extLst>
              </p:cNvPr>
              <p:cNvSpPr/>
              <p:nvPr/>
            </p:nvSpPr>
            <p:spPr>
              <a:xfrm>
                <a:off x="54087712" y="-22860000"/>
                <a:ext cx="1371600" cy="1371600"/>
              </a:xfrm>
              <a:prstGeom prst="flowChartConnector">
                <a:avLst/>
              </a:prstGeom>
              <a:grpFill/>
              <a:ln w="12700">
                <a:solidFill>
                  <a:schemeClr val="tx1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Flowchart: Connector 93">
                <a:extLst>
                  <a:ext uri="{FF2B5EF4-FFF2-40B4-BE49-F238E27FC236}">
                    <a16:creationId xmlns:a16="http://schemas.microsoft.com/office/drawing/2014/main" id="{78590D80-5A41-4AE6-94D6-5104A1E77C61}"/>
                  </a:ext>
                </a:extLst>
              </p:cNvPr>
              <p:cNvSpPr/>
              <p:nvPr/>
            </p:nvSpPr>
            <p:spPr>
              <a:xfrm>
                <a:off x="49911000" y="-12344400"/>
                <a:ext cx="1371600" cy="1371600"/>
              </a:xfrm>
              <a:prstGeom prst="flowChartConnector">
                <a:avLst/>
              </a:prstGeom>
              <a:grpFill/>
              <a:ln w="12700">
                <a:solidFill>
                  <a:schemeClr val="tx1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Flowchart: Connector 94">
                <a:extLst>
                  <a:ext uri="{FF2B5EF4-FFF2-40B4-BE49-F238E27FC236}">
                    <a16:creationId xmlns:a16="http://schemas.microsoft.com/office/drawing/2014/main" id="{93EE4EE8-1E18-47A3-86EA-F0186F2872D4}"/>
                  </a:ext>
                </a:extLst>
              </p:cNvPr>
              <p:cNvSpPr/>
              <p:nvPr/>
            </p:nvSpPr>
            <p:spPr>
              <a:xfrm>
                <a:off x="24536400" y="-12344400"/>
                <a:ext cx="1371600" cy="1371600"/>
              </a:xfrm>
              <a:prstGeom prst="flowChartConnector">
                <a:avLst/>
              </a:prstGeom>
              <a:grpFill/>
              <a:ln w="12700">
                <a:solidFill>
                  <a:schemeClr val="tx1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83" name="Graphic 82" descr="Network">
              <a:extLst>
                <a:ext uri="{FF2B5EF4-FFF2-40B4-BE49-F238E27FC236}">
                  <a16:creationId xmlns:a16="http://schemas.microsoft.com/office/drawing/2014/main" id="{FB868A7F-C207-43DE-9C8B-F85F6A6209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rcRect t="30411"/>
            <a:stretch/>
          </p:blipFill>
          <p:spPr>
            <a:xfrm rot="10800000">
              <a:off x="34352759" y="26491074"/>
              <a:ext cx="6570019" cy="4572000"/>
            </a:xfrm>
            <a:prstGeom prst="rect">
              <a:avLst/>
            </a:prstGeom>
            <a:ln>
              <a:noFill/>
            </a:ln>
            <a:effectLst>
              <a:outerShdw blurRad="127000" dist="38100" dir="2700000" algn="ctr">
                <a:srgbClr val="000000">
                  <a:alpha val="45000"/>
                </a:srgbClr>
              </a:outerShdw>
            </a:effectLst>
            <a:scene3d>
              <a:camera prst="orthographicFront"/>
              <a:lightRig rig="soft" dir="t">
                <a:rot lat="0" lon="0" rev="0"/>
              </a:lightRig>
            </a:scene3d>
            <a:sp3d prstMaterial="translucentPowder">
              <a:bevelT w="203200" h="50800" prst="softRound"/>
            </a:sp3d>
          </p:spPr>
        </p:pic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D505FFFB-0A04-47A4-AFDF-E3239C477FE4}"/>
                </a:ext>
              </a:extLst>
            </p:cNvPr>
            <p:cNvSpPr txBox="1"/>
            <p:nvPr/>
          </p:nvSpPr>
          <p:spPr>
            <a:xfrm>
              <a:off x="36308940" y="31033497"/>
              <a:ext cx="2657658" cy="584063"/>
            </a:xfrm>
            <a:prstGeom prst="rect">
              <a:avLst/>
            </a:prstGeom>
            <a:blipFill>
              <a:blip r:embed="rId15"/>
              <a:tile tx="0" ty="0" sx="100000" sy="100000" flip="none" algn="tl"/>
            </a:blipFill>
            <a:scene3d>
              <a:camera prst="orthographicFront"/>
              <a:lightRig rig="threePt" dir="t"/>
            </a:scene3d>
            <a:sp3d>
              <a:bevelT w="139700" prst="cross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dirty="0">
                  <a:solidFill>
                    <a:srgbClr val="9A834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ongolian Baiti" panose="03000500000000000000" pitchFamily="66" charset="0"/>
                  <a:cs typeface="Mongolian Baiti" panose="03000500000000000000" pitchFamily="66" charset="0"/>
                </a:rPr>
                <a:t>SHIELD 46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9801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ED52D1430701B4E9B12EE759DD4D7B3" ma:contentTypeVersion="6" ma:contentTypeDescription="Create a new document." ma:contentTypeScope="" ma:versionID="e1355776f12c0886d79d94ead2a5fe0a">
  <xsd:schema xmlns:xsd="http://www.w3.org/2001/XMLSchema" xmlns:xs="http://www.w3.org/2001/XMLSchema" xmlns:p="http://schemas.microsoft.com/office/2006/metadata/properties" xmlns:ns2="7ee10915-8a3e-467c-8644-c50fe035cd71" targetNamespace="http://schemas.microsoft.com/office/2006/metadata/properties" ma:root="true" ma:fieldsID="9dfef6c7c8a7b495fac6a7bfa03d6a08" ns2:_="">
    <xsd:import namespace="7ee10915-8a3e-467c-8644-c50fe035cd7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e10915-8a3e-467c-8644-c50fe035cd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A413BB5-72AF-4428-B41F-44FD118890E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AE675BA-7C44-4272-A2AF-30B16E3BA3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ee10915-8a3e-467c-8644-c50fe035cd7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9040F64-AAE2-4440-BBCF-A8D2C863AE2F}">
  <ds:schemaRefs>
    <ds:schemaRef ds:uri="http://schemas.microsoft.com/office/2006/documentManagement/types"/>
    <ds:schemaRef ds:uri="http://schemas.microsoft.com/office/2006/metadata/properties"/>
    <ds:schemaRef ds:uri="http://purl.org/dc/elements/1.1/"/>
    <ds:schemaRef ds:uri="7ee10915-8a3e-467c-8644-c50fe035cd71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4245</TotalTime>
  <Words>138</Words>
  <Application>Microsoft Office PowerPoint</Application>
  <PresentationFormat>Custom</PresentationFormat>
  <Paragraphs>67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Manager/>
  <Company>University of Illinois at Urbana-Champaign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poster template v1</dc:title>
  <dc:subject/>
  <dc:creator>Creative Services at Public Affairs</dc:creator>
  <cp:keywords/>
  <dc:description/>
  <cp:lastModifiedBy>Dylan Dean</cp:lastModifiedBy>
  <cp:revision>385</cp:revision>
  <cp:lastPrinted>2014-09-12T17:11:51Z</cp:lastPrinted>
  <dcterms:created xsi:type="dcterms:W3CDTF">2009-06-18T18:05:32Z</dcterms:created>
  <dcterms:modified xsi:type="dcterms:W3CDTF">2018-11-30T23:27:35Z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0x010100FED52D1430701B4E9B12EE759DD4D7B3</vt:lpwstr>
  </property>
</Properties>
</file>